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embeddedFontLst>
    <p:embeddedFont>
      <p:font typeface="Malgun Gothic" panose="020B0503020000020004" pitchFamily="34" charset="-127"/>
      <p:regular r:id="rId15"/>
      <p:bold r:id="rId16"/>
    </p:embeddedFont>
  </p:embeddedFont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00D"/>
    <a:srgbClr val="01377F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09/10/2024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556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762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0506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664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099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8911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895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2D619058-9F89-34E4-D772-DCB4F0A103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098">
            <a:off x="278880" y="4044276"/>
            <a:ext cx="3105412" cy="3105412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08/10/2024 21:10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Machine Learning in Finance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09/10/2024 01:21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random-forest-algorithm-in-machine-learning/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data.ht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alexteboul/diabetes-health-indicators-dataset-notebook" TargetMode="External"/><Relationship Id="rId5" Type="http://schemas.openxmlformats.org/officeDocument/2006/relationships/hyperlink" Target="https://www.kaggle.com/datasets/alexteboul/diabetes-health-indicators-dataset" TargetMode="External"/><Relationship Id="rId4" Type="http://schemas.openxmlformats.org/officeDocument/2006/relationships/hyperlink" Target="https://www.kaggle.com/datasets/cdc/behavioral-risk-factor-surveillance-syste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CD69F-14CE-6E35-3145-9D531111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2465903"/>
            <a:ext cx="9144000" cy="957263"/>
          </a:xfrm>
        </p:spPr>
        <p:txBody>
          <a:bodyPr/>
          <a:lstStyle/>
          <a:p>
            <a:pPr algn="l"/>
            <a:r>
              <a:rPr lang="en-GB" b="1" dirty="0"/>
              <a:t>Decoding Diabetes </a:t>
            </a:r>
            <a:endParaRPr lang="en-AT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3C9682-E385-C8CF-7E1B-9AF019FA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3515242"/>
            <a:ext cx="9144000" cy="4079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Predictive Models and Insights Using Machine Learning</a:t>
            </a:r>
            <a:endParaRPr lang="en-AT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593D0CE6-98FB-81D8-C51A-43B3ABB48718}"/>
              </a:ext>
            </a:extLst>
          </p:cNvPr>
          <p:cNvSpPr txBox="1">
            <a:spLocks/>
          </p:cNvSpPr>
          <p:nvPr/>
        </p:nvSpPr>
        <p:spPr>
          <a:xfrm>
            <a:off x="66675" y="4015304"/>
            <a:ext cx="9144000" cy="4079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Professor:</a:t>
            </a:r>
            <a:r>
              <a:rPr lang="en-GB" dirty="0"/>
              <a:t> </a:t>
            </a:r>
            <a:r>
              <a:rPr lang="ko-KR" altLang="en-US" dirty="0"/>
              <a:t>안용길</a:t>
            </a:r>
            <a:endParaRPr lang="en-AT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4583850-025F-7E5D-1D07-AF7EE938C8D0}"/>
              </a:ext>
            </a:extLst>
          </p:cNvPr>
          <p:cNvGrpSpPr/>
          <p:nvPr/>
        </p:nvGrpSpPr>
        <p:grpSpPr>
          <a:xfrm>
            <a:off x="1524000" y="6073259"/>
            <a:ext cx="9144000" cy="784741"/>
            <a:chOff x="1524000" y="6073259"/>
            <a:chExt cx="9144000" cy="784741"/>
          </a:xfrm>
        </p:grpSpPr>
        <p:sp>
          <p:nvSpPr>
            <p:cNvPr id="4" name="Untertitel 2">
              <a:extLst>
                <a:ext uri="{FF2B5EF4-FFF2-40B4-BE49-F238E27FC236}">
                  <a16:creationId xmlns:a16="http://schemas.microsoft.com/office/drawing/2014/main" id="{C35A98F6-92D1-43BF-652E-66941D04824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6372225"/>
              <a:ext cx="9144000" cy="485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dirty="0"/>
                <a:t>Braian Plaku (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브라이언</a:t>
              </a:r>
              <a:r>
                <a:rPr kumimoji="0" lang="en-AT" altLang="en-AT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플라쿠</a:t>
              </a:r>
              <a:r>
                <a:rPr lang="en-GB" dirty="0"/>
                <a:t>)</a:t>
              </a:r>
              <a:r>
                <a:rPr kumimoji="0" lang="en-AT" altLang="en-A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20871FB-F209-1CA1-EF82-34E64B1A23DC}"/>
                </a:ext>
              </a:extLst>
            </p:cNvPr>
            <p:cNvSpPr txBox="1"/>
            <p:nvPr/>
          </p:nvSpPr>
          <p:spPr>
            <a:xfrm>
              <a:off x="2962275" y="6073259"/>
              <a:ext cx="6267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Presents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0" name="Grafik 39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5D672B8E-B4DA-6A89-3BAF-815AA92F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210425" y="415409"/>
            <a:ext cx="4981576" cy="565785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DAE599-C0EC-603B-C14E-E7E06DE5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59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Conclusion: Model Evaluation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10</a:t>
            </a:fld>
            <a:endParaRPr lang="en-AT"/>
          </a:p>
        </p:txBody>
      </p:sp>
      <p:pic>
        <p:nvPicPr>
          <p:cNvPr id="3" name="Grafik 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CD2FA5-6919-8A23-7BA1-6A05B607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3" y="3229629"/>
            <a:ext cx="4659761" cy="349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0F0D7-107F-BCBE-EC6A-27E403A7DBA5}"/>
              </a:ext>
            </a:extLst>
          </p:cNvPr>
          <p:cNvSpPr txBox="1"/>
          <p:nvPr/>
        </p:nvSpPr>
        <p:spPr>
          <a:xfrm>
            <a:off x="6096000" y="3678694"/>
            <a:ext cx="5930871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more interpretable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slightly higher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BA000D"/>
                </a:solidFill>
                <a:latin typeface="+mj-lt"/>
              </a:rPr>
              <a:t>overall low precision (false positives)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valuable insights into feature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BA000D"/>
                </a:solidFill>
                <a:latin typeface="+mj-lt"/>
              </a:rPr>
              <a:t>less accurate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BA000D"/>
                </a:solidFill>
                <a:latin typeface="+mj-lt"/>
              </a:rPr>
              <a:t>overall low precision (false positives)</a:t>
            </a:r>
            <a:endParaRPr lang="en-GB" sz="2400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104775" y="1422916"/>
            <a:ext cx="11152173" cy="18067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Accuracy: </a:t>
            </a:r>
            <a:r>
              <a:rPr lang="en-GB" b="1" dirty="0">
                <a:latin typeface="+mj-lt"/>
              </a:rPr>
              <a:t>0.8436613055818354</a:t>
            </a:r>
            <a:r>
              <a:rPr lang="en-GB" dirty="0">
                <a:latin typeface="+mj-lt"/>
              </a:rPr>
              <a:t>, Precision: </a:t>
            </a:r>
            <a:r>
              <a:rPr lang="en-GB" b="1" dirty="0">
                <a:latin typeface="+mj-lt"/>
              </a:rPr>
              <a:t>0.5025691699604743</a:t>
            </a:r>
            <a:r>
              <a:rPr lang="en-GB" dirty="0">
                <a:latin typeface="+mj-lt"/>
              </a:rPr>
              <a:t>, ROC-AUC: </a:t>
            </a:r>
            <a:r>
              <a:rPr lang="en-GB" b="1" dirty="0">
                <a:latin typeface="+mj-lt"/>
              </a:rPr>
              <a:t>0.7938238511769095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Accuracy: </a:t>
            </a:r>
            <a:r>
              <a:rPr lang="en-GB" b="1" dirty="0">
                <a:latin typeface="+mj-lt"/>
              </a:rPr>
              <a:t>0.848470514033428</a:t>
            </a:r>
            <a:r>
              <a:rPr lang="en-GB" dirty="0">
                <a:latin typeface="+mj-lt"/>
              </a:rPr>
              <a:t>, Precision: </a:t>
            </a:r>
            <a:r>
              <a:rPr lang="en-GB" b="1" dirty="0">
                <a:latin typeface="+mj-lt"/>
              </a:rPr>
              <a:t>0.5495449949443882</a:t>
            </a:r>
            <a:r>
              <a:rPr lang="en-GB" dirty="0">
                <a:latin typeface="+mj-lt"/>
              </a:rPr>
              <a:t>, ROC-AUC: </a:t>
            </a:r>
            <a:r>
              <a:rPr lang="en-GB" b="1" dirty="0">
                <a:latin typeface="+mj-lt"/>
              </a:rPr>
              <a:t>0.8174917578129859</a:t>
            </a:r>
          </a:p>
        </p:txBody>
      </p:sp>
    </p:spTree>
    <p:extLst>
      <p:ext uri="{BB962C8B-B14F-4D97-AF65-F5344CB8AC3E}">
        <p14:creationId xmlns:p14="http://schemas.microsoft.com/office/powerpoint/2010/main" val="41760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11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530990"/>
            <a:ext cx="11201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https://www.kaggle.com/datasets/cdc/behavioral-risk-factor-surveillance-system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https://www.kaggle.com/datasets/alexteboul/diabetes-health-indicators-dataset</a:t>
            </a:r>
            <a:endParaRPr lang="en-GB" dirty="0"/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https://www.youtube.com/playlist?list=PLoROMvodv4rPP6braWoRt5UCXYZ71GZIQ</a:t>
            </a:r>
            <a:endParaRPr lang="en-GB" dirty="0"/>
          </a:p>
          <a:p>
            <a:endParaRPr lang="en-GB" dirty="0"/>
          </a:p>
          <a:p>
            <a:r>
              <a:rPr lang="en-GB" sz="2400" dirty="0"/>
              <a:t>Python Library Scikit: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https://scikit-learn.org/</a:t>
            </a:r>
            <a:endParaRPr lang="en-GB" dirty="0"/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https://www.geeksforgeeks.org/random-forest-algorithm-in-machine-learning/</a:t>
            </a:r>
            <a:endParaRPr lang="en-GB" dirty="0"/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C68C3914-2A9A-CD3B-9AD5-2D3465F4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F7D3C08-6149-78BF-117D-E60E124C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7D23DA92-6995-5D6E-CADA-61E98E5A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118876" y="796409"/>
            <a:ext cx="4981576" cy="565785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10E1FA-D7E0-7ADB-54AD-DC8B0834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12</a:t>
            </a:fld>
            <a:endParaRPr lang="en-AT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369236F-988A-408A-650E-115E0549F08B}"/>
              </a:ext>
            </a:extLst>
          </p:cNvPr>
          <p:cNvSpPr txBox="1">
            <a:spLocks/>
          </p:cNvSpPr>
          <p:nvPr/>
        </p:nvSpPr>
        <p:spPr>
          <a:xfrm>
            <a:off x="1358371" y="1570552"/>
            <a:ext cx="8770403" cy="287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700" b="1" dirty="0"/>
              <a:t>Thank you</a:t>
            </a:r>
            <a:endParaRPr lang="en-AT" sz="127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1176F8F-CE36-7751-2674-0C63A95E248C}"/>
              </a:ext>
            </a:extLst>
          </p:cNvPr>
          <p:cNvSpPr txBox="1">
            <a:spLocks/>
          </p:cNvSpPr>
          <p:nvPr/>
        </p:nvSpPr>
        <p:spPr>
          <a:xfrm>
            <a:off x="5095876" y="3085564"/>
            <a:ext cx="6057899" cy="2477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your attention!</a:t>
            </a:r>
            <a:endParaRPr lang="en-AT" sz="6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Introduction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Diabetes</a:t>
            </a:r>
            <a:r>
              <a:rPr lang="en-GB" dirty="0">
                <a:latin typeface="+mj-lt"/>
              </a:rPr>
              <a:t> is one of the most prevalent </a:t>
            </a:r>
            <a:r>
              <a:rPr lang="en-GB" b="1" dirty="0">
                <a:latin typeface="+mj-lt"/>
              </a:rPr>
              <a:t>chronic diseases</a:t>
            </a:r>
            <a:r>
              <a:rPr lang="en-GB" dirty="0">
                <a:latin typeface="+mj-lt"/>
              </a:rPr>
              <a:t>, affecting millions globally. This project aims to </a:t>
            </a:r>
            <a:r>
              <a:rPr lang="en-GB" b="1" dirty="0">
                <a:latin typeface="+mj-lt"/>
              </a:rPr>
              <a:t>predict</a:t>
            </a:r>
            <a:r>
              <a:rPr lang="en-GB" dirty="0">
                <a:latin typeface="+mj-lt"/>
              </a:rPr>
              <a:t> the likelihood of an individual having diabetes using the </a:t>
            </a:r>
            <a:r>
              <a:rPr lang="en-GB" dirty="0" err="1">
                <a:latin typeface="+mj-lt"/>
              </a:rPr>
              <a:t>Behavioral</a:t>
            </a:r>
            <a:r>
              <a:rPr lang="en-GB" dirty="0">
                <a:latin typeface="+mj-lt"/>
              </a:rPr>
              <a:t> Risk Factor Surveillance System </a:t>
            </a:r>
            <a:r>
              <a:rPr lang="en-GB" b="1" dirty="0">
                <a:latin typeface="+mj-lt"/>
              </a:rPr>
              <a:t>(BRFSS)</a:t>
            </a:r>
            <a:r>
              <a:rPr lang="en-GB" dirty="0">
                <a:latin typeface="+mj-lt"/>
              </a:rPr>
              <a:t> dataset from Kaggle.</a:t>
            </a:r>
          </a:p>
          <a:p>
            <a:endParaRPr lang="en-GB" dirty="0">
              <a:latin typeface="+mj-lt"/>
            </a:endParaRPr>
          </a:p>
          <a:p>
            <a:r>
              <a:rPr lang="en-GB" b="1" u="sng" dirty="0">
                <a:latin typeface="+mj-lt"/>
              </a:rPr>
              <a:t>The focus </a:t>
            </a:r>
            <a:r>
              <a:rPr lang="en-GB" dirty="0">
                <a:latin typeface="+mj-lt"/>
              </a:rPr>
              <a:t>will be on understanding which </a:t>
            </a:r>
            <a:r>
              <a:rPr lang="en-GB" b="1" dirty="0">
                <a:latin typeface="+mj-lt"/>
              </a:rPr>
              <a:t>factors</a:t>
            </a:r>
            <a:r>
              <a:rPr lang="en-GB" dirty="0">
                <a:latin typeface="+mj-lt"/>
              </a:rPr>
              <a:t> </a:t>
            </a:r>
            <a:r>
              <a:rPr lang="en-GB" b="1" dirty="0">
                <a:latin typeface="+mj-lt"/>
              </a:rPr>
              <a:t>contribute the most to diabetes risk</a:t>
            </a:r>
            <a:r>
              <a:rPr lang="en-GB" dirty="0">
                <a:latin typeface="+mj-lt"/>
              </a:rPr>
              <a:t> and developing machine learning models to predict diabetes </a:t>
            </a:r>
            <a:r>
              <a:rPr lang="en-GB" b="1" dirty="0">
                <a:latin typeface="+mj-lt"/>
              </a:rPr>
              <a:t>based on survey responses</a:t>
            </a:r>
            <a:r>
              <a:rPr lang="en-GB" dirty="0">
                <a:latin typeface="+mj-lt"/>
              </a:rPr>
              <a:t>.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CC64C20-92BA-DAA9-8F52-FDEFEB42C16F}"/>
              </a:ext>
            </a:extLst>
          </p:cNvPr>
          <p:cNvGrpSpPr/>
          <p:nvPr/>
        </p:nvGrpSpPr>
        <p:grpSpPr>
          <a:xfrm>
            <a:off x="66674" y="2824485"/>
            <a:ext cx="11972925" cy="1726309"/>
            <a:chOff x="66674" y="2824485"/>
            <a:chExt cx="11972925" cy="1726309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5CF397-22BD-6553-534A-82F3DB6E27A0}"/>
                </a:ext>
              </a:extLst>
            </p:cNvPr>
            <p:cNvSpPr txBox="1"/>
            <p:nvPr/>
          </p:nvSpPr>
          <p:spPr>
            <a:xfrm>
              <a:off x="66674" y="2824485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Y:	</a:t>
              </a:r>
              <a:r>
                <a:rPr lang="en-GB" sz="2800" dirty="0">
                  <a:latin typeface="+mj-lt"/>
                </a:rPr>
                <a:t>Diabetes_012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53FCE69-B976-65C3-721C-CC35F7D166BD}"/>
                </a:ext>
              </a:extLst>
            </p:cNvPr>
            <p:cNvCxnSpPr>
              <a:cxnSpLocks/>
            </p:cNvCxnSpPr>
            <p:nvPr/>
          </p:nvCxnSpPr>
          <p:spPr>
            <a:xfrm>
              <a:off x="5568287" y="3330336"/>
              <a:ext cx="0" cy="1020403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25B0997-42EB-AFAF-246D-D4B6E23FE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3615928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8006F9-FACF-D8D6-DE1A-7F3ADDE48353}"/>
                </a:ext>
              </a:extLst>
            </p:cNvPr>
            <p:cNvSpPr txBox="1"/>
            <p:nvPr/>
          </p:nvSpPr>
          <p:spPr>
            <a:xfrm>
              <a:off x="6263043" y="3396460"/>
              <a:ext cx="4445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(0) no diabetes or only during pregnancy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876134B-148D-3804-F060-03F1740A3914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3985602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4F36F85-0DC9-EA6C-34DF-2791BFCC71D8}"/>
                </a:ext>
              </a:extLst>
            </p:cNvPr>
            <p:cNvSpPr txBox="1"/>
            <p:nvPr/>
          </p:nvSpPr>
          <p:spPr>
            <a:xfrm>
              <a:off x="6263044" y="3781352"/>
              <a:ext cx="4134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(1) prediabetes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793E314-DEE4-AA47-59AB-7711047D6EE9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4355277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6CF37AC-1754-4BE6-8C53-F30F850DBD59}"/>
                </a:ext>
              </a:extLst>
            </p:cNvPr>
            <p:cNvSpPr txBox="1"/>
            <p:nvPr/>
          </p:nvSpPr>
          <p:spPr>
            <a:xfrm>
              <a:off x="6263044" y="4150684"/>
              <a:ext cx="4134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(2) diabetes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1B03A88-4DBA-C1F0-3ACC-BB8C4E753F29}"/>
              </a:ext>
            </a:extLst>
          </p:cNvPr>
          <p:cNvGrpSpPr/>
          <p:nvPr/>
        </p:nvGrpSpPr>
        <p:grpSpPr>
          <a:xfrm>
            <a:off x="66674" y="4658858"/>
            <a:ext cx="11992983" cy="2083693"/>
            <a:chOff x="66674" y="4658858"/>
            <a:chExt cx="11992983" cy="2083693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184B357-7B5C-4FC6-91FD-3BBA644391DA}"/>
                </a:ext>
              </a:extLst>
            </p:cNvPr>
            <p:cNvSpPr txBox="1"/>
            <p:nvPr/>
          </p:nvSpPr>
          <p:spPr>
            <a:xfrm>
              <a:off x="66674" y="4658858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X:	</a:t>
              </a:r>
              <a:r>
                <a:rPr lang="en-GB" sz="2800" dirty="0">
                  <a:latin typeface="+mj-lt"/>
                </a:rPr>
                <a:t>21 variables in the dataset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613C0D0E-9BEB-61CD-3695-5003F20A857A}"/>
                </a:ext>
              </a:extLst>
            </p:cNvPr>
            <p:cNvCxnSpPr>
              <a:cxnSpLocks/>
            </p:cNvCxnSpPr>
            <p:nvPr/>
          </p:nvCxnSpPr>
          <p:spPr>
            <a:xfrm>
              <a:off x="2001279" y="5099780"/>
              <a:ext cx="0" cy="1401579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08BE4E5-8CD8-1D42-8FF4-C1C2E85A7CA7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385372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E59DB83-BD9A-7D88-9673-0EB326B4BA32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755046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7924AFD-AD16-7916-7A0F-5CF56650098C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6124721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2E282F8-BF00-0768-3F7C-89E719746048}"/>
                </a:ext>
              </a:extLst>
            </p:cNvPr>
            <p:cNvCxnSpPr>
              <a:cxnSpLocks/>
            </p:cNvCxnSpPr>
            <p:nvPr/>
          </p:nvCxnSpPr>
          <p:spPr>
            <a:xfrm>
              <a:off x="1306522" y="5385372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FBACFBA-33EE-15C3-2494-388657FFFC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7" y="5755046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2B13FFF-35FC-8C1C-C280-2F99CAF2C4D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6" y="6124945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1BFE536-DA22-544B-1C9C-0FBBF8591D42}"/>
                </a:ext>
              </a:extLst>
            </p:cNvPr>
            <p:cNvSpPr txBox="1"/>
            <p:nvPr/>
          </p:nvSpPr>
          <p:spPr>
            <a:xfrm>
              <a:off x="2706019" y="5193613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GenHlth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3D7532B-6417-9F10-93DE-B32BF0CE011A}"/>
                </a:ext>
              </a:extLst>
            </p:cNvPr>
            <p:cNvSpPr txBox="1"/>
            <p:nvPr/>
          </p:nvSpPr>
          <p:spPr>
            <a:xfrm>
              <a:off x="2706019" y="5554991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6768460-7F4A-2D56-8948-E239BC7FD1CE}"/>
                </a:ext>
              </a:extLst>
            </p:cNvPr>
            <p:cNvSpPr txBox="1"/>
            <p:nvPr/>
          </p:nvSpPr>
          <p:spPr>
            <a:xfrm>
              <a:off x="2706017" y="5923141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D8A3430-1E4F-7290-DCDF-F80FBB3DF0C4}"/>
                </a:ext>
              </a:extLst>
            </p:cNvPr>
            <p:cNvSpPr txBox="1"/>
            <p:nvPr/>
          </p:nvSpPr>
          <p:spPr>
            <a:xfrm>
              <a:off x="161705" y="5190600"/>
              <a:ext cx="1125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BMI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033CFE6-56AD-9605-FACA-132D964E6EA9}"/>
                </a:ext>
              </a:extLst>
            </p:cNvPr>
            <p:cNvSpPr txBox="1"/>
            <p:nvPr/>
          </p:nvSpPr>
          <p:spPr>
            <a:xfrm>
              <a:off x="163249" y="555197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Age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5BC19FA-DEF2-6DD9-3649-2ACE8864F3BC}"/>
                </a:ext>
              </a:extLst>
            </p:cNvPr>
            <p:cNvSpPr txBox="1"/>
            <p:nvPr/>
          </p:nvSpPr>
          <p:spPr>
            <a:xfrm>
              <a:off x="165121" y="592012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Income</a:t>
              </a:r>
            </a:p>
          </p:txBody>
        </p: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152AC697-FE72-625B-F2E4-4403C7DB7010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3" y="6501359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D29D854-F6E6-9921-0FCE-A6A81A25FB5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5" y="6501583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9214BA-EFE7-1EB9-F1E9-3AFC0808E2B5}"/>
                </a:ext>
              </a:extLst>
            </p:cNvPr>
            <p:cNvSpPr txBox="1"/>
            <p:nvPr/>
          </p:nvSpPr>
          <p:spPr>
            <a:xfrm>
              <a:off x="2706017" y="6301304"/>
              <a:ext cx="179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MentHlth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56CEF15-21B0-5B6D-A8E5-0B07AE71C1F0}"/>
                </a:ext>
              </a:extLst>
            </p:cNvPr>
            <p:cNvSpPr txBox="1"/>
            <p:nvPr/>
          </p:nvSpPr>
          <p:spPr>
            <a:xfrm>
              <a:off x="164910" y="6303292"/>
              <a:ext cx="1123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PhysHlth</a:t>
              </a:r>
              <a:endParaRPr lang="en-GB" sz="2000" dirty="0">
                <a:latin typeface="+mj-lt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F12882B-D4F8-1B29-0FF6-EEC71834DE2C}"/>
                </a:ext>
              </a:extLst>
            </p:cNvPr>
            <p:cNvCxnSpPr>
              <a:cxnSpLocks/>
            </p:cNvCxnSpPr>
            <p:nvPr/>
          </p:nvCxnSpPr>
          <p:spPr>
            <a:xfrm>
              <a:off x="5854022" y="5096767"/>
              <a:ext cx="0" cy="1401579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09899C0-7E51-EE01-B4B9-54BAD7689D53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38235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C68558D0-85D2-8842-89F4-9ABB761404AF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75203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F3CB867-04BB-7DA4-D4B0-FE6CC8E10549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6121708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CB8D9DB-A70E-7F18-023F-7FF00CF22967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65" y="538235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B662838E-644A-6242-5372-92DCDD1A605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50" y="575203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5F7001-1E8F-2168-7274-160B78C06EA5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9" y="6121932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D1BFE90-D5EC-CAE5-23F9-ADE437BCE1E3}"/>
                </a:ext>
              </a:extLst>
            </p:cNvPr>
            <p:cNvSpPr txBox="1"/>
            <p:nvPr/>
          </p:nvSpPr>
          <p:spPr>
            <a:xfrm>
              <a:off x="6558762" y="5190600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HighChol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BADC8AC-A458-FDD7-92DB-821833F79BB9}"/>
                </a:ext>
              </a:extLst>
            </p:cNvPr>
            <p:cNvSpPr txBox="1"/>
            <p:nvPr/>
          </p:nvSpPr>
          <p:spPr>
            <a:xfrm>
              <a:off x="6558762" y="5551978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Veggies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06F005-984F-D1A1-671E-2DEB775508F3}"/>
                </a:ext>
              </a:extLst>
            </p:cNvPr>
            <p:cNvSpPr txBox="1"/>
            <p:nvPr/>
          </p:nvSpPr>
          <p:spPr>
            <a:xfrm>
              <a:off x="6558760" y="5920128"/>
              <a:ext cx="1498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PhysActivity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97B3C44-AE4A-95D4-022A-B516857D0A9B}"/>
                </a:ext>
              </a:extLst>
            </p:cNvPr>
            <p:cNvSpPr txBox="1"/>
            <p:nvPr/>
          </p:nvSpPr>
          <p:spPr>
            <a:xfrm>
              <a:off x="4110274" y="5187587"/>
              <a:ext cx="102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HighBP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71B806D-F91A-8BA8-D5A1-B9A75F998CBD}"/>
                </a:ext>
              </a:extLst>
            </p:cNvPr>
            <p:cNvSpPr txBox="1"/>
            <p:nvPr/>
          </p:nvSpPr>
          <p:spPr>
            <a:xfrm>
              <a:off x="4111686" y="554896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Smoker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68BB8AE2-9610-6995-084A-1126C1E6F765}"/>
                </a:ext>
              </a:extLst>
            </p:cNvPr>
            <p:cNvSpPr txBox="1"/>
            <p:nvPr/>
          </p:nvSpPr>
          <p:spPr>
            <a:xfrm>
              <a:off x="4113558" y="591711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Fruits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531B648-6290-182D-4C94-763FF5FB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6" y="6498346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7F9C94A4-8F4C-6BEE-7E77-1A1AB7FA017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8" y="6498570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A2A64AC8-134B-86F3-67F5-50E898ED26C5}"/>
                </a:ext>
              </a:extLst>
            </p:cNvPr>
            <p:cNvSpPr txBox="1"/>
            <p:nvPr/>
          </p:nvSpPr>
          <p:spPr>
            <a:xfrm>
              <a:off x="6558761" y="6298291"/>
              <a:ext cx="1498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DiffWalk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0339B87-52DC-B1F5-A72D-737833C08B32}"/>
                </a:ext>
              </a:extLst>
            </p:cNvPr>
            <p:cNvSpPr txBox="1"/>
            <p:nvPr/>
          </p:nvSpPr>
          <p:spPr>
            <a:xfrm>
              <a:off x="4113262" y="6300279"/>
              <a:ext cx="1027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Sex</a:t>
              </a: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600ECDC-C830-6028-C3A8-5D03D6B41B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825" y="5140917"/>
              <a:ext cx="0" cy="1401579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F2082A08-0A85-7BDB-C301-60D0515D3E8D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42650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E5492843-A840-0D68-F515-E7DFE513B02E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79618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05FB0B-B2E4-1A90-B665-A532992B74A8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6165858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913620-0185-CD29-B920-64338091EAD7}"/>
                </a:ext>
              </a:extLst>
            </p:cNvPr>
            <p:cNvSpPr txBox="1"/>
            <p:nvPr/>
          </p:nvSpPr>
          <p:spPr>
            <a:xfrm>
              <a:off x="9103564" y="5234750"/>
              <a:ext cx="2636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HeartDiseaseorAttack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CD2EFEF4-58D4-96DD-3E44-00B1C2F2C644}"/>
                </a:ext>
              </a:extLst>
            </p:cNvPr>
            <p:cNvSpPr txBox="1"/>
            <p:nvPr/>
          </p:nvSpPr>
          <p:spPr>
            <a:xfrm>
              <a:off x="9103565" y="5596128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NoDocbcCost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178D06EC-81BF-D926-16BA-769349CF3489}"/>
                </a:ext>
              </a:extLst>
            </p:cNvPr>
            <p:cNvSpPr txBox="1"/>
            <p:nvPr/>
          </p:nvSpPr>
          <p:spPr>
            <a:xfrm>
              <a:off x="9103563" y="5964278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Stroke</a:t>
              </a: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2BE11D2F-721E-C33C-0F20-8E7A35704B17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09" y="6542496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5977006A-EC3B-7E67-D479-582A580017FA}"/>
                </a:ext>
              </a:extLst>
            </p:cNvPr>
            <p:cNvSpPr txBox="1"/>
            <p:nvPr/>
          </p:nvSpPr>
          <p:spPr>
            <a:xfrm>
              <a:off x="9103563" y="6342441"/>
              <a:ext cx="2956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AnyHealthcare</a:t>
              </a:r>
              <a:r>
                <a:rPr lang="en-GB" sz="2000" dirty="0">
                  <a:latin typeface="+mj-lt"/>
                </a:rPr>
                <a:t>, </a:t>
              </a:r>
              <a:r>
                <a:rPr lang="en-GB" sz="2000" dirty="0" err="1">
                  <a:latin typeface="+mj-lt"/>
                </a:rPr>
                <a:t>CholCheck</a:t>
              </a:r>
              <a:endParaRPr lang="en-GB" sz="2000" dirty="0">
                <a:latin typeface="+mj-lt"/>
              </a:endParaRPr>
            </a:p>
          </p:txBody>
        </p:sp>
      </p:grp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907C835-272E-F759-580E-55CA566639B6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Digging deeper into the Data</a:t>
            </a:r>
            <a:endParaRPr lang="en-AT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0B7B61-C0D7-C3ED-05CF-B94CC2BD0E8E}"/>
              </a:ext>
            </a:extLst>
          </p:cNvPr>
          <p:cNvSpPr txBox="1"/>
          <p:nvPr/>
        </p:nvSpPr>
        <p:spPr>
          <a:xfrm>
            <a:off x="66675" y="1329884"/>
            <a:ext cx="357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Source:</a:t>
            </a:r>
            <a:endParaRPr lang="en-AT" sz="2400" b="1" dirty="0"/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8A2A369-81CA-1AAF-0408-7E97B120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64" y="465653"/>
            <a:ext cx="2644061" cy="2644061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A18B8A9-C33F-6D4A-BC24-1FCEB49C961F}"/>
              </a:ext>
            </a:extLst>
          </p:cNvPr>
          <p:cNvGrpSpPr/>
          <p:nvPr/>
        </p:nvGrpSpPr>
        <p:grpSpPr>
          <a:xfrm>
            <a:off x="66674" y="1791549"/>
            <a:ext cx="11485548" cy="712617"/>
            <a:chOff x="66674" y="1791549"/>
            <a:chExt cx="11485548" cy="71261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3DB87D-56EB-7D1B-BFC2-2DC6488AEAD1}"/>
                </a:ext>
              </a:extLst>
            </p:cNvPr>
            <p:cNvSpPr txBox="1"/>
            <p:nvPr/>
          </p:nvSpPr>
          <p:spPr>
            <a:xfrm>
              <a:off x="66674" y="1791549"/>
              <a:ext cx="114855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+mj-lt"/>
                </a:rPr>
                <a:t>CDC (</a:t>
              </a:r>
              <a:r>
                <a:rPr lang="en-GB" sz="2000" dirty="0" err="1">
                  <a:effectLst/>
                </a:rPr>
                <a:t>Centers</a:t>
              </a:r>
              <a:r>
                <a:rPr lang="en-GB" sz="2000" dirty="0">
                  <a:effectLst/>
                </a:rPr>
                <a:t> for Disease Control and Prevention)</a:t>
              </a:r>
              <a:r>
                <a:rPr lang="en-GB" sz="2000" dirty="0">
                  <a:latin typeface="+mj-lt"/>
                </a:rPr>
                <a:t> </a:t>
              </a:r>
              <a:r>
                <a:rPr lang="en-GB" sz="2000" dirty="0" err="1">
                  <a:latin typeface="+mj-lt"/>
                </a:rPr>
                <a:t>Behavioral</a:t>
              </a:r>
              <a:r>
                <a:rPr lang="en-GB" sz="2000" dirty="0">
                  <a:latin typeface="+mj-lt"/>
                </a:rPr>
                <a:t> Risk Factor Surveillance System, </a:t>
              </a:r>
              <a:r>
                <a:rPr lang="en-GB" sz="2000" dirty="0">
                  <a:latin typeface="+mj-lt"/>
                  <a:hlinkClick r:id="rId3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49995A-85F3-7BB6-C524-0BA4CC22B1FF}"/>
                </a:ext>
              </a:extLst>
            </p:cNvPr>
            <p:cNvSpPr txBox="1"/>
            <p:nvPr/>
          </p:nvSpPr>
          <p:spPr>
            <a:xfrm>
              <a:off x="66674" y="2165612"/>
              <a:ext cx="107410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ANNUAL,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uniform, state-specific data on preventive health practices and risk </a:t>
              </a:r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behaviors</a:t>
              </a:r>
              <a:endParaRPr lang="en-A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C24B6C6-8DCC-F2B5-414D-73E921BCA899}"/>
              </a:ext>
            </a:extLst>
          </p:cNvPr>
          <p:cNvGrpSpPr/>
          <p:nvPr/>
        </p:nvGrpSpPr>
        <p:grpSpPr>
          <a:xfrm>
            <a:off x="390242" y="2632397"/>
            <a:ext cx="10417458" cy="1138708"/>
            <a:chOff x="390242" y="2632397"/>
            <a:chExt cx="10417458" cy="1138708"/>
          </a:xfrm>
        </p:grpSpPr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F298E33F-D946-3BBC-7B24-B3356DF61AEB}"/>
                </a:ext>
              </a:extLst>
            </p:cNvPr>
            <p:cNvCxnSpPr>
              <a:cxnSpLocks/>
            </p:cNvCxnSpPr>
            <p:nvPr/>
          </p:nvCxnSpPr>
          <p:spPr>
            <a:xfrm>
              <a:off x="390242" y="2632397"/>
              <a:ext cx="777655" cy="642796"/>
            </a:xfrm>
            <a:prstGeom prst="bentConnector3">
              <a:avLst>
                <a:gd name="adj1" fmla="val 1104"/>
              </a:avLst>
            </a:prstGeom>
            <a:ln>
              <a:solidFill>
                <a:srgbClr val="BA000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F2BF289-7BC4-E517-8C5F-540A44645B93}"/>
                </a:ext>
              </a:extLst>
            </p:cNvPr>
            <p:cNvSpPr txBox="1"/>
            <p:nvPr/>
          </p:nvSpPr>
          <p:spPr>
            <a:xfrm>
              <a:off x="1167897" y="3075138"/>
              <a:ext cx="96398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+mj-lt"/>
                </a:rPr>
                <a:t>Year 2011, extracted on Kaggle from CDC itself </a:t>
              </a:r>
              <a:r>
                <a:rPr lang="en-GB" sz="2000" dirty="0">
                  <a:latin typeface="+mj-lt"/>
                  <a:hlinkClick r:id="rId4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64FCB3A-B87C-4A1D-1339-1E68019245FE}"/>
                </a:ext>
              </a:extLst>
            </p:cNvPr>
            <p:cNvSpPr txBox="1"/>
            <p:nvPr/>
          </p:nvSpPr>
          <p:spPr>
            <a:xfrm>
              <a:off x="1167897" y="3432551"/>
              <a:ext cx="96398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Original Data, in ‘csv’ format, 253,680 survey responses</a:t>
              </a:r>
              <a:endParaRPr lang="en-A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08275DA-881A-DF8A-F26B-397919FAB3A4}"/>
              </a:ext>
            </a:extLst>
          </p:cNvPr>
          <p:cNvGrpSpPr/>
          <p:nvPr/>
        </p:nvGrpSpPr>
        <p:grpSpPr>
          <a:xfrm>
            <a:off x="1384300" y="3899336"/>
            <a:ext cx="10517443" cy="2677677"/>
            <a:chOff x="1384300" y="3899336"/>
            <a:chExt cx="10517443" cy="2677677"/>
          </a:xfrm>
        </p:grpSpPr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76F6088E-98DE-D021-7431-7A7B62396CBE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3899336"/>
              <a:ext cx="777655" cy="642796"/>
            </a:xfrm>
            <a:prstGeom prst="bentConnector3">
              <a:avLst>
                <a:gd name="adj1" fmla="val 1104"/>
              </a:avLst>
            </a:prstGeom>
            <a:ln>
              <a:solidFill>
                <a:srgbClr val="01377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1CB61DB-DC96-21E2-711C-648812A2B209}"/>
                </a:ext>
              </a:extLst>
            </p:cNvPr>
            <p:cNvSpPr txBox="1"/>
            <p:nvPr/>
          </p:nvSpPr>
          <p:spPr>
            <a:xfrm>
              <a:off x="2161956" y="4342077"/>
              <a:ext cx="71439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</a:rPr>
                <a:t>Alex </a:t>
              </a:r>
              <a:r>
                <a:rPr lang="en-GB" sz="2000" dirty="0" err="1">
                  <a:effectLst/>
                </a:rPr>
                <a:t>Teboul</a:t>
              </a:r>
              <a:r>
                <a:rPr lang="en-GB" sz="2000" dirty="0">
                  <a:effectLst/>
                </a:rPr>
                <a:t> (Data Scientist), based on </a:t>
              </a:r>
              <a:r>
                <a:rPr lang="en-GB" sz="2000" dirty="0"/>
                <a:t>Building Risk Prediction Models for Type 2 Diabetes Using Machine Learning Techniques on Kaggle </a:t>
              </a:r>
              <a:r>
                <a:rPr lang="en-GB" sz="2000" dirty="0">
                  <a:latin typeface="+mj-lt"/>
                  <a:hlinkClick r:id="rId5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FEFB6C0-9A15-B128-5BF1-94575D25D75F}"/>
                </a:ext>
              </a:extLst>
            </p:cNvPr>
            <p:cNvSpPr txBox="1"/>
            <p:nvPr/>
          </p:nvSpPr>
          <p:spPr>
            <a:xfrm>
              <a:off x="2161956" y="5331692"/>
              <a:ext cx="70487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The data was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cleaned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into a useable format for machine learning </a:t>
              </a:r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alogrithms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, reduction was made from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330 features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(dependent variables) onto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21 variables</a:t>
              </a:r>
            </a:p>
            <a:p>
              <a:r>
                <a:rPr lang="en-GB" sz="1600" b="1" dirty="0">
                  <a:solidFill>
                    <a:srgbClr val="01377F"/>
                  </a:solidFill>
                  <a:latin typeface="+mj-lt"/>
                </a:rPr>
                <a:t>Link to his Notebook can be found here: </a:t>
              </a:r>
              <a:r>
                <a:rPr lang="en-GB" sz="1600" b="1" dirty="0">
                  <a:solidFill>
                    <a:srgbClr val="01377F"/>
                  </a:solidFill>
                  <a:latin typeface="+mj-lt"/>
                  <a:hlinkClick r:id="rId6"/>
                </a:rPr>
                <a:t>[LINK]</a:t>
              </a:r>
              <a:endParaRPr lang="en-AT" sz="1600" b="1" dirty="0">
                <a:solidFill>
                  <a:srgbClr val="01377F"/>
                </a:solidFill>
                <a:latin typeface="+mj-lt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8D60A5E-69D1-8BF7-1B1C-D3A215424FED}"/>
                </a:ext>
              </a:extLst>
            </p:cNvPr>
            <p:cNvSpPr/>
            <p:nvPr/>
          </p:nvSpPr>
          <p:spPr>
            <a:xfrm>
              <a:off x="10367705" y="4612545"/>
              <a:ext cx="1534037" cy="153403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DB6240F-0BDD-2D09-2239-6B9E76247040}"/>
                </a:ext>
              </a:extLst>
            </p:cNvPr>
            <p:cNvSpPr txBox="1"/>
            <p:nvPr/>
          </p:nvSpPr>
          <p:spPr>
            <a:xfrm>
              <a:off x="10367705" y="6207681"/>
              <a:ext cx="1534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 </a:t>
              </a:r>
              <a:r>
                <a:rPr lang="en-GB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Teboul</a:t>
              </a:r>
              <a:endParaRPr lang="en-AT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452E8815-D64F-9A6B-3CA9-18CD5483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67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Preprocessing &amp; Preparation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3B63E9-7F3A-72F0-5D79-529B26B1FF72}"/>
              </a:ext>
            </a:extLst>
          </p:cNvPr>
          <p:cNvSpPr txBox="1"/>
          <p:nvPr/>
        </p:nvSpPr>
        <p:spPr>
          <a:xfrm>
            <a:off x="66674" y="1577194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Target Variable </a:t>
            </a:r>
            <a:r>
              <a:rPr lang="en-GB" sz="3200" b="1" dirty="0">
                <a:latin typeface="+mj-lt"/>
              </a:rPr>
              <a:t>Binarization</a:t>
            </a:r>
            <a:endParaRPr lang="en-AT" sz="3200" b="1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F0C07F-EF39-131C-B784-55794D7AC8A3}"/>
              </a:ext>
            </a:extLst>
          </p:cNvPr>
          <p:cNvSpPr txBox="1"/>
          <p:nvPr/>
        </p:nvSpPr>
        <p:spPr>
          <a:xfrm>
            <a:off x="231034" y="2161969"/>
            <a:ext cx="57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Diabetes_012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FC5FA03-6921-1A9A-1478-09186E99E0B0}"/>
              </a:ext>
            </a:extLst>
          </p:cNvPr>
          <p:cNvCxnSpPr>
            <a:cxnSpLocks/>
          </p:cNvCxnSpPr>
          <p:nvPr/>
        </p:nvCxnSpPr>
        <p:spPr>
          <a:xfrm>
            <a:off x="955409" y="2567731"/>
            <a:ext cx="0" cy="1020403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3F23E38-1B95-F26F-3073-1B87A06348A4}"/>
              </a:ext>
            </a:extLst>
          </p:cNvPr>
          <p:cNvCxnSpPr>
            <a:cxnSpLocks/>
          </p:cNvCxnSpPr>
          <p:nvPr/>
        </p:nvCxnSpPr>
        <p:spPr>
          <a:xfrm>
            <a:off x="946394" y="2853323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F3F65BE-2A06-C7E0-B9A7-D563A4DA437B}"/>
              </a:ext>
            </a:extLst>
          </p:cNvPr>
          <p:cNvSpPr txBox="1"/>
          <p:nvPr/>
        </p:nvSpPr>
        <p:spPr>
          <a:xfrm>
            <a:off x="1650165" y="2633855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D7B3CA4-1B3D-5FA1-705B-DA9065576C3D}"/>
              </a:ext>
            </a:extLst>
          </p:cNvPr>
          <p:cNvCxnSpPr>
            <a:cxnSpLocks/>
          </p:cNvCxnSpPr>
          <p:nvPr/>
        </p:nvCxnSpPr>
        <p:spPr>
          <a:xfrm>
            <a:off x="946394" y="3222997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1B721AF-4857-4519-5D0C-9F8955B66345}"/>
              </a:ext>
            </a:extLst>
          </p:cNvPr>
          <p:cNvSpPr txBox="1"/>
          <p:nvPr/>
        </p:nvSpPr>
        <p:spPr>
          <a:xfrm>
            <a:off x="1650165" y="3018747"/>
            <a:ext cx="444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D910207-AA9A-74AC-E028-D9023C31FA20}"/>
              </a:ext>
            </a:extLst>
          </p:cNvPr>
          <p:cNvCxnSpPr>
            <a:cxnSpLocks/>
          </p:cNvCxnSpPr>
          <p:nvPr/>
        </p:nvCxnSpPr>
        <p:spPr>
          <a:xfrm>
            <a:off x="946394" y="3592672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80B1-DE72-D101-E89C-831849D8CE20}"/>
              </a:ext>
            </a:extLst>
          </p:cNvPr>
          <p:cNvSpPr txBox="1"/>
          <p:nvPr/>
        </p:nvSpPr>
        <p:spPr>
          <a:xfrm>
            <a:off x="1650165" y="3388079"/>
            <a:ext cx="444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(2) diabetes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7CCC4E-2920-16EE-6DA5-C052BEFC917C}"/>
              </a:ext>
            </a:extLst>
          </p:cNvPr>
          <p:cNvSpPr txBox="1"/>
          <p:nvPr/>
        </p:nvSpPr>
        <p:spPr>
          <a:xfrm>
            <a:off x="6247824" y="3064913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1377F"/>
                </a:solidFill>
              </a:rPr>
              <a:t>}</a:t>
            </a:r>
            <a:endParaRPr lang="en-AT" sz="3600" dirty="0">
              <a:solidFill>
                <a:srgbClr val="01377F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E8527D-26ED-E3FC-303F-3657E25D4A0B}"/>
              </a:ext>
            </a:extLst>
          </p:cNvPr>
          <p:cNvSpPr txBox="1"/>
          <p:nvPr/>
        </p:nvSpPr>
        <p:spPr>
          <a:xfrm>
            <a:off x="6247823" y="2530157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BA000D"/>
                </a:solidFill>
              </a:rPr>
              <a:t>}</a:t>
            </a:r>
            <a:endParaRPr lang="en-AT" sz="3600" dirty="0">
              <a:solidFill>
                <a:srgbClr val="BA000D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ED04C04-1080-F2A0-76A3-75E30CBEF3FC}"/>
              </a:ext>
            </a:extLst>
          </p:cNvPr>
          <p:cNvSpPr txBox="1"/>
          <p:nvPr/>
        </p:nvSpPr>
        <p:spPr>
          <a:xfrm>
            <a:off x="6942576" y="2688696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23914A-25BE-AB96-6C3D-4AAAF76F1845}"/>
              </a:ext>
            </a:extLst>
          </p:cNvPr>
          <p:cNvSpPr txBox="1"/>
          <p:nvPr/>
        </p:nvSpPr>
        <p:spPr>
          <a:xfrm>
            <a:off x="6942577" y="3228772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 or diabetes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929900B-8163-4AE4-0C1D-B5A4AB204F02}"/>
              </a:ext>
            </a:extLst>
          </p:cNvPr>
          <p:cNvSpPr txBox="1"/>
          <p:nvPr/>
        </p:nvSpPr>
        <p:spPr>
          <a:xfrm>
            <a:off x="94766" y="3788189"/>
            <a:ext cx="107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allows the models to </a:t>
            </a: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focus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 a simpler task! </a:t>
            </a:r>
            <a:endParaRPr lang="en-AT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8DCEE49-671F-19FA-1F67-7102A45090DB}"/>
              </a:ext>
            </a:extLst>
          </p:cNvPr>
          <p:cNvSpPr txBox="1"/>
          <p:nvPr/>
        </p:nvSpPr>
        <p:spPr>
          <a:xfrm>
            <a:off x="94766" y="4654277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Categorical </a:t>
            </a:r>
            <a:r>
              <a:rPr lang="en-GB" sz="3200" dirty="0">
                <a:latin typeface="+mj-lt"/>
              </a:rPr>
              <a:t>vs. </a:t>
            </a:r>
            <a:r>
              <a:rPr lang="en-GB" sz="3200" b="1" dirty="0">
                <a:latin typeface="+mj-lt"/>
              </a:rPr>
              <a:t>Continuous </a:t>
            </a:r>
            <a:r>
              <a:rPr lang="en-GB" sz="3200" dirty="0">
                <a:latin typeface="+mj-lt"/>
              </a:rPr>
              <a:t>dependent variables</a:t>
            </a:r>
            <a:endParaRPr lang="en-AT" sz="3200" b="1" dirty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BA299A-95C2-ED66-F3A8-A07AD399D858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and splitting of the data into </a:t>
            </a:r>
            <a:r>
              <a:rPr lang="en-GB" b="1" dirty="0">
                <a:latin typeface="+mj-lt"/>
              </a:rPr>
              <a:t>Training </a:t>
            </a:r>
            <a:r>
              <a:rPr lang="en-GB" dirty="0">
                <a:latin typeface="+mj-lt"/>
              </a:rPr>
              <a:t>and </a:t>
            </a:r>
            <a:r>
              <a:rPr lang="en-GB" b="1" dirty="0">
                <a:latin typeface="+mj-lt"/>
              </a:rPr>
              <a:t>Testing</a:t>
            </a:r>
            <a:r>
              <a:rPr lang="en-GB" dirty="0">
                <a:latin typeface="+mj-lt"/>
              </a:rPr>
              <a:t> Sets…</a:t>
            </a:r>
            <a:endParaRPr lang="en-AT" dirty="0"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598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Training</a:t>
            </a: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the models </a:t>
            </a:r>
            <a:r>
              <a:rPr lang="en-AT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r>
              <a:rPr lang="en-GB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AT" sz="3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0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two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two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799990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6376643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836204" y="2353950"/>
            <a:ext cx="4445835" cy="37412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multiple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decision trees </a:t>
            </a:r>
            <a:r>
              <a:rPr lang="en-GB" sz="2000" dirty="0">
                <a:latin typeface="+mj-lt"/>
              </a:rPr>
              <a:t>and combines their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Provides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feature importance</a:t>
            </a:r>
            <a:r>
              <a:rPr lang="en-GB" sz="2000" dirty="0">
                <a:latin typeface="+mj-lt"/>
              </a:rPr>
              <a:t>, which tells us which factors are most important in predicting diabetes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Better suited for capturing complex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patterns</a:t>
            </a:r>
            <a:r>
              <a:rPr lang="en-GB" sz="2000" dirty="0">
                <a:latin typeface="+mj-lt"/>
              </a:rPr>
              <a:t> and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interactions</a:t>
            </a:r>
            <a:r>
              <a:rPr lang="en-GB" sz="2000" dirty="0">
                <a:latin typeface="+mj-lt"/>
              </a:rPr>
              <a:t> between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6376643" y="2353950"/>
            <a:ext cx="444583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Assigns </a:t>
            </a:r>
            <a:r>
              <a:rPr lang="en-GB" sz="2000" b="1" dirty="0">
                <a:solidFill>
                  <a:srgbClr val="01377F"/>
                </a:solidFill>
                <a:latin typeface="+mj-lt"/>
              </a:rPr>
              <a:t>weights (coefficients) </a:t>
            </a:r>
            <a:r>
              <a:rPr lang="en-GB" sz="2000" dirty="0">
                <a:latin typeface="+mj-lt"/>
              </a:rPr>
              <a:t>to each feature, making it easy to interpret how each feature affects diabetes risk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377F"/>
                </a:solidFill>
                <a:latin typeface="+mj-lt"/>
              </a:rPr>
              <a:t>Simple and more interpretable</a:t>
            </a:r>
            <a:r>
              <a:rPr lang="en-GB" sz="2000" dirty="0">
                <a:latin typeface="+mj-lt"/>
              </a:rPr>
              <a:t>, but may not capture complex patterns as well as </a:t>
            </a:r>
            <a:r>
              <a:rPr lang="en-GB" sz="2000" dirty="0">
                <a:solidFill>
                  <a:srgbClr val="C00000"/>
                </a:solidFill>
                <a:latin typeface="+mj-lt"/>
              </a:rPr>
              <a:t>Random Forest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995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Model Training in Action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two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799990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6376643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836204" y="2353950"/>
            <a:ext cx="4445835" cy="37412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latin typeface="+mj-lt"/>
              </a:rPr>
              <a:t>Built Random Forest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estimating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trees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BA000D"/>
                </a:solidFill>
                <a:latin typeface="+mj-lt"/>
              </a:rPr>
              <a:t>Analyzed</a:t>
            </a:r>
            <a:r>
              <a:rPr lang="en-GB" sz="2000" dirty="0">
                <a:solidFill>
                  <a:srgbClr val="BA000D"/>
                </a:solidFill>
                <a:latin typeface="+mj-lt"/>
              </a:rPr>
              <a:t> Feature Importance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6376643" y="2353950"/>
            <a:ext cx="4445835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Built Logic Regression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with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iterations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75F468D-4FB5-012D-EDCD-75956BAD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7249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Logistic Regression: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5126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62,398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2174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9,750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1,782 positives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Why? </a:t>
            </a:r>
            <a:r>
              <a:rPr lang="en-GB" sz="2000" dirty="0">
                <a:latin typeface="+mj-lt"/>
              </a:rPr>
              <a:t>No </a:t>
            </a:r>
            <a:r>
              <a:rPr lang="en-GB" sz="2000" u="sng" dirty="0" err="1">
                <a:latin typeface="+mj-lt"/>
              </a:rPr>
              <a:t>undersampling</a:t>
            </a:r>
            <a:r>
              <a:rPr lang="en-GB" sz="2000" u="sng" dirty="0">
                <a:latin typeface="+mj-lt"/>
              </a:rPr>
              <a:t>, more data</a:t>
            </a:r>
            <a:r>
              <a:rPr lang="en-GB" sz="2000" dirty="0">
                <a:latin typeface="+mj-lt"/>
              </a:rPr>
              <a:t>…</a:t>
            </a:r>
            <a:endParaRPr lang="en-GB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8C68EDDB-1F48-ED8A-EDDB-EE3261E2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78" y="1422916"/>
            <a:ext cx="6760295" cy="45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Random Forest: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5" name="Grafik 1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C3A25D9-BA30-59F9-1C00-0D899560D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62" y="1327666"/>
            <a:ext cx="6970698" cy="522802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51262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61,633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2,543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9,381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2,517 positives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Why? </a:t>
            </a:r>
            <a:r>
              <a:rPr lang="en-GB" sz="2000" dirty="0">
                <a:latin typeface="+mj-lt"/>
              </a:rPr>
              <a:t>No </a:t>
            </a:r>
            <a:r>
              <a:rPr lang="en-GB" sz="2000" u="sng" dirty="0" err="1">
                <a:latin typeface="+mj-lt"/>
              </a:rPr>
              <a:t>undersampling</a:t>
            </a:r>
            <a:r>
              <a:rPr lang="en-GB" sz="2000" u="sng" dirty="0">
                <a:latin typeface="+mj-lt"/>
              </a:rPr>
              <a:t>, more data</a:t>
            </a:r>
            <a:r>
              <a:rPr lang="en-GB" sz="2000" dirty="0">
                <a:latin typeface="+mj-lt"/>
              </a:rPr>
              <a:t>…</a:t>
            </a:r>
            <a:endParaRPr lang="en-GB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7170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Random Forest: Feature Importance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075F033-0535-202F-5D3D-ACAD893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9</a:t>
            </a:fld>
            <a:endParaRPr lang="en-AT"/>
          </a:p>
        </p:txBody>
      </p:sp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0BDC5FC-09EC-C453-EAE5-84EA80E34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0" y="1729842"/>
            <a:ext cx="9656239" cy="48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Office PowerPoint</Application>
  <PresentationFormat>Breitbild</PresentationFormat>
  <Paragraphs>163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Aptos Display</vt:lpstr>
      <vt:lpstr>Malgun Gothic</vt:lpstr>
      <vt:lpstr>Aptos</vt:lpstr>
      <vt:lpstr>Arial</vt:lpstr>
      <vt:lpstr>Office</vt:lpstr>
      <vt:lpstr>Decoding Diabetes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PLAKU Braian</cp:lastModifiedBy>
  <cp:revision>49</cp:revision>
  <dcterms:created xsi:type="dcterms:W3CDTF">2024-10-07T05:42:42Z</dcterms:created>
  <dcterms:modified xsi:type="dcterms:W3CDTF">2024-10-08T16:22:00Z</dcterms:modified>
</cp:coreProperties>
</file>